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1" r:id="rId5"/>
    <p:sldId id="260" r:id="rId6"/>
    <p:sldId id="259" r:id="rId7"/>
    <p:sldId id="258" r:id="rId8"/>
    <p:sldId id="283" r:id="rId9"/>
    <p:sldId id="262" r:id="rId10"/>
    <p:sldId id="263" r:id="rId11"/>
    <p:sldId id="264" r:id="rId12"/>
    <p:sldId id="265" r:id="rId13"/>
    <p:sldId id="266" r:id="rId14"/>
    <p:sldId id="268" r:id="rId15"/>
    <p:sldId id="269" r:id="rId16"/>
    <p:sldId id="284" r:id="rId17"/>
    <p:sldId id="285" r:id="rId18"/>
    <p:sldId id="286" r:id="rId19"/>
    <p:sldId id="287"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4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6A7868-A458-4975-A16D-521CDCA56AC7}"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1A325-4D1F-44A4-902E-D27E1D3C91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A7868-A458-4975-A16D-521CDCA56AC7}"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1A325-4D1F-44A4-902E-D27E1D3C91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A7868-A458-4975-A16D-521CDCA56AC7}"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1A325-4D1F-44A4-902E-D27E1D3C91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A7868-A458-4975-A16D-521CDCA56AC7}"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1A325-4D1F-44A4-902E-D27E1D3C91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A7868-A458-4975-A16D-521CDCA56AC7}"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1A325-4D1F-44A4-902E-D27E1D3C91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6A7868-A458-4975-A16D-521CDCA56AC7}"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1A325-4D1F-44A4-902E-D27E1D3C91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6A7868-A458-4975-A16D-521CDCA56AC7}" type="datetimeFigureOut">
              <a:rPr lang="en-US" smtClean="0"/>
              <a:pPr/>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1A325-4D1F-44A4-902E-D27E1D3C91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6A7868-A458-4975-A16D-521CDCA56AC7}" type="datetimeFigureOut">
              <a:rPr lang="en-US" smtClean="0"/>
              <a:pPr/>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1A325-4D1F-44A4-902E-D27E1D3C91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A7868-A458-4975-A16D-521CDCA56AC7}" type="datetimeFigureOut">
              <a:rPr lang="en-US" smtClean="0"/>
              <a:pPr/>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1A325-4D1F-44A4-902E-D27E1D3C91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A7868-A458-4975-A16D-521CDCA56AC7}"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1A325-4D1F-44A4-902E-D27E1D3C91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A7868-A458-4975-A16D-521CDCA56AC7}"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1A325-4D1F-44A4-902E-D27E1D3C91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A7868-A458-4975-A16D-521CDCA56AC7}" type="datetimeFigureOut">
              <a:rPr lang="en-US" smtClean="0"/>
              <a:pPr/>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1A325-4D1F-44A4-902E-D27E1D3C91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W-O4rRmgfC4/T2bKUkJLRzI/AAAAAAAAHp8/9QniFQqY45w/s1600/Photogram-RobinE.jpeg"/>
          <p:cNvPicPr>
            <a:picLocks noChangeAspect="1" noChangeArrowheads="1"/>
          </p:cNvPicPr>
          <p:nvPr/>
        </p:nvPicPr>
        <p:blipFill>
          <a:blip r:embed="rId2" cstate="print"/>
          <a:srcRect/>
          <a:stretch>
            <a:fillRect/>
          </a:stretch>
        </p:blipFill>
        <p:spPr bwMode="auto">
          <a:xfrm>
            <a:off x="-228600" y="0"/>
            <a:ext cx="9372600" cy="6900577"/>
          </a:xfrm>
          <a:prstGeom prst="rect">
            <a:avLst/>
          </a:prstGeom>
          <a:noFill/>
        </p:spPr>
      </p:pic>
      <p:sp>
        <p:nvSpPr>
          <p:cNvPr id="5" name="Rounded Rectangle 4"/>
          <p:cNvSpPr/>
          <p:nvPr/>
        </p:nvSpPr>
        <p:spPr>
          <a:xfrm>
            <a:off x="1371600" y="1219200"/>
            <a:ext cx="6477000" cy="3581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Autofit/>
          </a:bodyPr>
          <a:lstStyle/>
          <a:p>
            <a:r>
              <a:rPr lang="en-US" sz="9600" b="1" dirty="0" smtClean="0"/>
              <a:t>The Photogram</a:t>
            </a:r>
            <a:endParaRPr lang="en-US" sz="9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3856761" cy="523220"/>
          </a:xfrm>
          <a:prstGeom prst="rect">
            <a:avLst/>
          </a:prstGeom>
          <a:noFill/>
        </p:spPr>
        <p:txBody>
          <a:bodyPr wrap="none" rtlCol="0">
            <a:spAutoFit/>
          </a:bodyPr>
          <a:lstStyle/>
          <a:p>
            <a:r>
              <a:rPr lang="en-US" sz="2800" dirty="0" smtClean="0"/>
              <a:t>Step 1 - Choose an image</a:t>
            </a:r>
            <a:endParaRPr lang="en-US" sz="2800" dirty="0"/>
          </a:p>
        </p:txBody>
      </p:sp>
      <p:sp>
        <p:nvSpPr>
          <p:cNvPr id="3" name="TextBox 2"/>
          <p:cNvSpPr txBox="1"/>
          <p:nvPr/>
        </p:nvSpPr>
        <p:spPr>
          <a:xfrm>
            <a:off x="685800" y="1219200"/>
            <a:ext cx="4495800" cy="2308324"/>
          </a:xfrm>
          <a:prstGeom prst="rect">
            <a:avLst/>
          </a:prstGeom>
          <a:noFill/>
        </p:spPr>
        <p:txBody>
          <a:bodyPr wrap="square" rtlCol="0">
            <a:spAutoFit/>
          </a:bodyPr>
          <a:lstStyle/>
          <a:p>
            <a:r>
              <a:rPr lang="en-US" dirty="0" smtClean="0"/>
              <a:t>The image you select should be an image of a person.  </a:t>
            </a:r>
          </a:p>
          <a:p>
            <a:endParaRPr lang="en-US" dirty="0" smtClean="0"/>
          </a:p>
          <a:p>
            <a:r>
              <a:rPr lang="en-US" dirty="0" smtClean="0"/>
              <a:t>You could choose:</a:t>
            </a:r>
          </a:p>
          <a:p>
            <a:r>
              <a:rPr lang="en-US" dirty="0"/>
              <a:t>	</a:t>
            </a:r>
            <a:r>
              <a:rPr lang="en-US" dirty="0" smtClean="0"/>
              <a:t>A picture of you or a friend</a:t>
            </a:r>
          </a:p>
          <a:p>
            <a:r>
              <a:rPr lang="en-US" dirty="0"/>
              <a:t>	</a:t>
            </a:r>
            <a:r>
              <a:rPr lang="en-US" dirty="0" smtClean="0"/>
              <a:t>A picture of a famous person</a:t>
            </a:r>
          </a:p>
          <a:p>
            <a:r>
              <a:rPr lang="en-US" dirty="0" smtClean="0"/>
              <a:t>	A human cartoon character</a:t>
            </a:r>
          </a:p>
          <a:p>
            <a:r>
              <a:rPr lang="en-US" dirty="0"/>
              <a:t>	</a:t>
            </a:r>
            <a:r>
              <a:rPr lang="en-US" dirty="0" smtClean="0"/>
              <a:t>A random person from a magazine</a:t>
            </a:r>
          </a:p>
        </p:txBody>
      </p:sp>
      <p:pic>
        <p:nvPicPr>
          <p:cNvPr id="4" name="Picture 3" descr="Photogram Step 1.jpg"/>
          <p:cNvPicPr>
            <a:picLocks noChangeAspect="1"/>
          </p:cNvPicPr>
          <p:nvPr/>
        </p:nvPicPr>
        <p:blipFill>
          <a:blip r:embed="rId2" cstate="print"/>
          <a:stretch>
            <a:fillRect/>
          </a:stretch>
        </p:blipFill>
        <p:spPr>
          <a:xfrm>
            <a:off x="5105400" y="1219200"/>
            <a:ext cx="3737446" cy="5105400"/>
          </a:xfrm>
          <a:prstGeom prst="rect">
            <a:avLst/>
          </a:prstGeom>
        </p:spPr>
      </p:pic>
      <p:sp>
        <p:nvSpPr>
          <p:cNvPr id="5" name="TextBox 4"/>
          <p:cNvSpPr txBox="1"/>
          <p:nvPr/>
        </p:nvSpPr>
        <p:spPr>
          <a:xfrm>
            <a:off x="685800" y="3733800"/>
            <a:ext cx="4419600" cy="646331"/>
          </a:xfrm>
          <a:prstGeom prst="rect">
            <a:avLst/>
          </a:prstGeom>
          <a:noFill/>
        </p:spPr>
        <p:txBody>
          <a:bodyPr wrap="square" rtlCol="0">
            <a:spAutoFit/>
          </a:bodyPr>
          <a:lstStyle/>
          <a:p>
            <a:r>
              <a:rPr lang="en-US" dirty="0" smtClean="0"/>
              <a:t>It will work best if you choose a head and shoulders shot of your person.</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6810903" cy="523220"/>
          </a:xfrm>
          <a:prstGeom prst="rect">
            <a:avLst/>
          </a:prstGeom>
          <a:noFill/>
        </p:spPr>
        <p:txBody>
          <a:bodyPr wrap="none" rtlCol="0">
            <a:spAutoFit/>
          </a:bodyPr>
          <a:lstStyle/>
          <a:p>
            <a:r>
              <a:rPr lang="en-US" sz="2800" dirty="0" smtClean="0"/>
              <a:t>Step 2 – Draw your image and create a stencil</a:t>
            </a:r>
            <a:endParaRPr lang="en-US" sz="2800" dirty="0"/>
          </a:p>
        </p:txBody>
      </p:sp>
      <p:sp>
        <p:nvSpPr>
          <p:cNvPr id="3" name="TextBox 2"/>
          <p:cNvSpPr txBox="1"/>
          <p:nvPr/>
        </p:nvSpPr>
        <p:spPr>
          <a:xfrm>
            <a:off x="685800" y="1219200"/>
            <a:ext cx="4572000" cy="2308324"/>
          </a:xfrm>
          <a:prstGeom prst="rect">
            <a:avLst/>
          </a:prstGeom>
          <a:noFill/>
        </p:spPr>
        <p:txBody>
          <a:bodyPr wrap="square" rtlCol="0">
            <a:spAutoFit/>
          </a:bodyPr>
          <a:lstStyle/>
          <a:p>
            <a:r>
              <a:rPr lang="en-US" dirty="0" smtClean="0"/>
              <a:t>You will start by tracing the photogram stencil onto your newsprint.  This will determine the size of your photogram. </a:t>
            </a:r>
          </a:p>
          <a:p>
            <a:endParaRPr lang="en-US" dirty="0"/>
          </a:p>
          <a:p>
            <a:r>
              <a:rPr lang="en-US" dirty="0" smtClean="0"/>
              <a:t>Next you will need to draw your image on your newsprint.  You can do this using a grid, you could use a light table and trace, or you can draw it freehand.  </a:t>
            </a:r>
          </a:p>
        </p:txBody>
      </p:sp>
      <p:sp>
        <p:nvSpPr>
          <p:cNvPr id="5" name="TextBox 4"/>
          <p:cNvSpPr txBox="1"/>
          <p:nvPr/>
        </p:nvSpPr>
        <p:spPr>
          <a:xfrm>
            <a:off x="685800" y="3657600"/>
            <a:ext cx="4419600" cy="2031325"/>
          </a:xfrm>
          <a:prstGeom prst="rect">
            <a:avLst/>
          </a:prstGeom>
          <a:noFill/>
        </p:spPr>
        <p:txBody>
          <a:bodyPr wrap="square" rtlCol="0">
            <a:spAutoFit/>
          </a:bodyPr>
          <a:lstStyle/>
          <a:p>
            <a:r>
              <a:rPr lang="en-US" dirty="0" smtClean="0"/>
              <a:t>After you draw your image and have it on newsprint you will transfer your image to construction paper.  You will do this by coloring the back of your newsprint image, next place it on top of your construction paper, then trace over the lines of your image.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09600"/>
            <a:ext cx="6810903" cy="523220"/>
          </a:xfrm>
          <a:prstGeom prst="rect">
            <a:avLst/>
          </a:prstGeom>
          <a:noFill/>
        </p:spPr>
        <p:txBody>
          <a:bodyPr wrap="none" rtlCol="0">
            <a:spAutoFit/>
          </a:bodyPr>
          <a:lstStyle/>
          <a:p>
            <a:r>
              <a:rPr lang="en-US" sz="2800" dirty="0" smtClean="0"/>
              <a:t>Step 2 – Draw your image and create a stencil</a:t>
            </a:r>
            <a:endParaRPr lang="en-US" sz="2800" dirty="0"/>
          </a:p>
        </p:txBody>
      </p:sp>
      <p:sp>
        <p:nvSpPr>
          <p:cNvPr id="3" name="TextBox 2"/>
          <p:cNvSpPr txBox="1"/>
          <p:nvPr/>
        </p:nvSpPr>
        <p:spPr>
          <a:xfrm>
            <a:off x="685800" y="1219200"/>
            <a:ext cx="4572000" cy="1200329"/>
          </a:xfrm>
          <a:prstGeom prst="rect">
            <a:avLst/>
          </a:prstGeom>
          <a:noFill/>
        </p:spPr>
        <p:txBody>
          <a:bodyPr wrap="square" rtlCol="0">
            <a:spAutoFit/>
          </a:bodyPr>
          <a:lstStyle/>
          <a:p>
            <a:r>
              <a:rPr lang="en-US" dirty="0" smtClean="0"/>
              <a:t>After you have your image transferred to construction paper, you will use black sharpie to color in all of the areas that you want to be black in your final image.  </a:t>
            </a:r>
          </a:p>
        </p:txBody>
      </p:sp>
      <p:sp>
        <p:nvSpPr>
          <p:cNvPr id="6" name="TextBox 5"/>
          <p:cNvSpPr txBox="1"/>
          <p:nvPr/>
        </p:nvSpPr>
        <p:spPr>
          <a:xfrm>
            <a:off x="685800" y="2667000"/>
            <a:ext cx="4267200" cy="1200329"/>
          </a:xfrm>
          <a:prstGeom prst="rect">
            <a:avLst/>
          </a:prstGeom>
          <a:noFill/>
        </p:spPr>
        <p:txBody>
          <a:bodyPr wrap="square" rtlCol="0">
            <a:spAutoFit/>
          </a:bodyPr>
          <a:lstStyle/>
          <a:p>
            <a:r>
              <a:rPr lang="en-US" dirty="0" smtClean="0"/>
              <a:t>Now you will use an x-</a:t>
            </a:r>
            <a:r>
              <a:rPr lang="en-US" dirty="0" err="1" smtClean="0"/>
              <a:t>acto</a:t>
            </a:r>
            <a:r>
              <a:rPr lang="en-US" dirty="0" smtClean="0"/>
              <a:t> knife to cut out all the areas that you colored black.  Be sure to have a piece of scrap mat board under your paper so you don’t cut the table</a:t>
            </a:r>
            <a:endParaRPr lang="en-US" dirty="0"/>
          </a:p>
        </p:txBody>
      </p:sp>
      <p:pic>
        <p:nvPicPr>
          <p:cNvPr id="7" name="Picture 6" descr="Photogram Step 2.jpg"/>
          <p:cNvPicPr>
            <a:picLocks noChangeAspect="1"/>
          </p:cNvPicPr>
          <p:nvPr/>
        </p:nvPicPr>
        <p:blipFill>
          <a:blip r:embed="rId2" cstate="print"/>
          <a:stretch>
            <a:fillRect/>
          </a:stretch>
        </p:blipFill>
        <p:spPr>
          <a:xfrm>
            <a:off x="5181600" y="1371600"/>
            <a:ext cx="3680302" cy="497369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6337569" cy="523220"/>
          </a:xfrm>
          <a:prstGeom prst="rect">
            <a:avLst/>
          </a:prstGeom>
          <a:noFill/>
        </p:spPr>
        <p:txBody>
          <a:bodyPr wrap="none" rtlCol="0">
            <a:spAutoFit/>
          </a:bodyPr>
          <a:lstStyle/>
          <a:p>
            <a:r>
              <a:rPr lang="en-US" sz="2800" dirty="0" smtClean="0"/>
              <a:t>Step 3 – Print your stencil in the darkroom</a:t>
            </a:r>
            <a:endParaRPr lang="en-US" sz="2800" dirty="0"/>
          </a:p>
        </p:txBody>
      </p:sp>
      <p:sp>
        <p:nvSpPr>
          <p:cNvPr id="3" name="TextBox 2"/>
          <p:cNvSpPr txBox="1"/>
          <p:nvPr/>
        </p:nvSpPr>
        <p:spPr>
          <a:xfrm>
            <a:off x="685800" y="1066800"/>
            <a:ext cx="4572000" cy="646331"/>
          </a:xfrm>
          <a:prstGeom prst="rect">
            <a:avLst/>
          </a:prstGeom>
          <a:noFill/>
        </p:spPr>
        <p:txBody>
          <a:bodyPr wrap="square" rtlCol="0">
            <a:spAutoFit/>
          </a:bodyPr>
          <a:lstStyle/>
          <a:p>
            <a:r>
              <a:rPr lang="en-US" dirty="0" smtClean="0"/>
              <a:t>Now comes the fun part!  You will use your stencil to make a print in the darkroom. </a:t>
            </a:r>
          </a:p>
        </p:txBody>
      </p:sp>
      <p:sp>
        <p:nvSpPr>
          <p:cNvPr id="6" name="TextBox 5"/>
          <p:cNvSpPr txBox="1"/>
          <p:nvPr/>
        </p:nvSpPr>
        <p:spPr>
          <a:xfrm>
            <a:off x="228600" y="1828800"/>
            <a:ext cx="5105400" cy="4524315"/>
          </a:xfrm>
          <a:prstGeom prst="rect">
            <a:avLst/>
          </a:prstGeom>
          <a:noFill/>
        </p:spPr>
        <p:txBody>
          <a:bodyPr wrap="square" rtlCol="0">
            <a:spAutoFit/>
          </a:bodyPr>
          <a:lstStyle/>
          <a:p>
            <a:r>
              <a:rPr lang="en-US" dirty="0" smtClean="0"/>
              <a:t>In the darkroom:</a:t>
            </a:r>
          </a:p>
          <a:p>
            <a:pPr>
              <a:buFont typeface="Arial" pitchFamily="34" charset="0"/>
              <a:buChar char="•"/>
            </a:pPr>
            <a:r>
              <a:rPr lang="en-US" dirty="0" smtClean="0"/>
              <a:t>Turn on your enlarger</a:t>
            </a:r>
          </a:p>
          <a:p>
            <a:pPr>
              <a:buFont typeface="Arial" pitchFamily="34" charset="0"/>
              <a:buChar char="•"/>
            </a:pPr>
            <a:r>
              <a:rPr lang="en-US" dirty="0" smtClean="0"/>
              <a:t>Raise the enlarger all the way up</a:t>
            </a:r>
          </a:p>
          <a:p>
            <a:pPr>
              <a:buFont typeface="Arial" pitchFamily="34" charset="0"/>
              <a:buChar char="•"/>
            </a:pPr>
            <a:r>
              <a:rPr lang="en-US" dirty="0" smtClean="0"/>
              <a:t>Turn the aperture to the brightest setting</a:t>
            </a:r>
          </a:p>
          <a:p>
            <a:pPr>
              <a:buFont typeface="Arial" pitchFamily="34" charset="0"/>
              <a:buChar char="•"/>
            </a:pPr>
            <a:r>
              <a:rPr lang="en-US" dirty="0" smtClean="0"/>
              <a:t>Place your stencil on the enlarger work space, making sure that light touches all parts of the stencil</a:t>
            </a:r>
          </a:p>
          <a:p>
            <a:pPr>
              <a:buFont typeface="Arial" pitchFamily="34" charset="0"/>
              <a:buChar char="•"/>
            </a:pPr>
            <a:r>
              <a:rPr lang="en-US" dirty="0" smtClean="0"/>
              <a:t>Turn your timer to 3 seconds, and then turn your timer to OFF</a:t>
            </a:r>
          </a:p>
          <a:p>
            <a:pPr>
              <a:buFont typeface="Arial" pitchFamily="34" charset="0"/>
              <a:buChar char="•"/>
            </a:pPr>
            <a:r>
              <a:rPr lang="en-US" dirty="0"/>
              <a:t>T</a:t>
            </a:r>
            <a:r>
              <a:rPr lang="en-US" dirty="0" smtClean="0"/>
              <a:t>ake out one piece of photo paper</a:t>
            </a:r>
          </a:p>
          <a:p>
            <a:pPr>
              <a:buFont typeface="Arial" pitchFamily="34" charset="0"/>
              <a:buChar char="•"/>
            </a:pPr>
            <a:r>
              <a:rPr lang="en-US" dirty="0" smtClean="0"/>
              <a:t>Gently slide the photo paper (shiny side up) under the stencil, being sure NOT to move the stencil.</a:t>
            </a:r>
          </a:p>
          <a:p>
            <a:pPr>
              <a:buFont typeface="Arial" pitchFamily="34" charset="0"/>
              <a:buChar char="•"/>
            </a:pPr>
            <a:r>
              <a:rPr lang="en-US" dirty="0" smtClean="0"/>
              <a:t>Place a piece of glass over the paper and stencil</a:t>
            </a:r>
          </a:p>
          <a:p>
            <a:pPr>
              <a:buFont typeface="Arial" pitchFamily="34" charset="0"/>
              <a:buChar char="•"/>
            </a:pPr>
            <a:r>
              <a:rPr lang="en-US" dirty="0" smtClean="0"/>
              <a:t>Turn your timer to TIME, and hit the white print button</a:t>
            </a:r>
          </a:p>
          <a:p>
            <a:pPr>
              <a:buFont typeface="Arial" pitchFamily="34" charset="0"/>
              <a:buChar char="•"/>
            </a:pPr>
            <a:r>
              <a:rPr lang="en-US" dirty="0" smtClean="0"/>
              <a:t>Take your paper to the chemicals and… </a:t>
            </a:r>
          </a:p>
          <a:p>
            <a:pPr lvl="2"/>
            <a:r>
              <a:rPr lang="en-US" dirty="0" smtClean="0"/>
              <a:t>You’re done!</a:t>
            </a:r>
            <a:endParaRPr lang="en-US" dirty="0"/>
          </a:p>
        </p:txBody>
      </p:sp>
      <p:pic>
        <p:nvPicPr>
          <p:cNvPr id="8" name="Picture 7" descr="Photogram Step 3.jpg"/>
          <p:cNvPicPr>
            <a:picLocks noChangeAspect="1"/>
          </p:cNvPicPr>
          <p:nvPr/>
        </p:nvPicPr>
        <p:blipFill>
          <a:blip r:embed="rId2" cstate="print"/>
          <a:stretch>
            <a:fillRect/>
          </a:stretch>
        </p:blipFill>
        <p:spPr>
          <a:xfrm>
            <a:off x="4953000" y="1295400"/>
            <a:ext cx="3921144" cy="4876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mago1to1.com/files/7513/0511/1870/photogram_SueEvans_72.jpg"/>
          <p:cNvPicPr>
            <a:picLocks noChangeAspect="1" noChangeArrowheads="1"/>
          </p:cNvPicPr>
          <p:nvPr/>
        </p:nvPicPr>
        <p:blipFill>
          <a:blip r:embed="rId2" cstate="print"/>
          <a:srcRect/>
          <a:stretch>
            <a:fillRect/>
          </a:stretch>
        </p:blipFill>
        <p:spPr bwMode="auto">
          <a:xfrm>
            <a:off x="0" y="0"/>
            <a:ext cx="9448800" cy="7178576"/>
          </a:xfrm>
          <a:prstGeom prst="rect">
            <a:avLst/>
          </a:prstGeom>
          <a:noFill/>
        </p:spPr>
      </p:pic>
      <p:sp>
        <p:nvSpPr>
          <p:cNvPr id="5" name="Rounded Rectangle 4"/>
          <p:cNvSpPr/>
          <p:nvPr/>
        </p:nvSpPr>
        <p:spPr>
          <a:xfrm>
            <a:off x="1752600" y="1981200"/>
            <a:ext cx="5562600" cy="2514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0" y="1905000"/>
            <a:ext cx="6019800" cy="2590800"/>
          </a:xfrm>
        </p:spPr>
        <p:txBody>
          <a:bodyPr/>
          <a:lstStyle/>
          <a:p>
            <a:r>
              <a:rPr lang="en-US" dirty="0" smtClean="0"/>
              <a:t>Student Examples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gram 1.jpg"/>
          <p:cNvPicPr>
            <a:picLocks noChangeAspect="1"/>
          </p:cNvPicPr>
          <p:nvPr/>
        </p:nvPicPr>
        <p:blipFill>
          <a:blip r:embed="rId2" cstate="print"/>
          <a:stretch>
            <a:fillRect/>
          </a:stretch>
        </p:blipFill>
        <p:spPr>
          <a:xfrm>
            <a:off x="1905407" y="0"/>
            <a:ext cx="5333185"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3202"/>
            <a:ext cx="8197153" cy="6333962"/>
          </a:xfrm>
        </p:spPr>
      </p:pic>
    </p:spTree>
    <p:extLst>
      <p:ext uri="{BB962C8B-B14F-4D97-AF65-F5344CB8AC3E}">
        <p14:creationId xmlns:p14="http://schemas.microsoft.com/office/powerpoint/2010/main" val="838444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304800"/>
            <a:ext cx="7924800" cy="6417156"/>
          </a:xfrm>
        </p:spPr>
      </p:pic>
    </p:spTree>
    <p:extLst>
      <p:ext uri="{BB962C8B-B14F-4D97-AF65-F5344CB8AC3E}">
        <p14:creationId xmlns:p14="http://schemas.microsoft.com/office/powerpoint/2010/main" val="19768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0" y="152400"/>
            <a:ext cx="5499546" cy="6488229"/>
          </a:xfrm>
        </p:spPr>
      </p:pic>
    </p:spTree>
    <p:extLst>
      <p:ext uri="{BB962C8B-B14F-4D97-AF65-F5344CB8AC3E}">
        <p14:creationId xmlns:p14="http://schemas.microsoft.com/office/powerpoint/2010/main" val="2333284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228600"/>
            <a:ext cx="8327604" cy="6399919"/>
          </a:xfrm>
        </p:spPr>
      </p:pic>
    </p:spTree>
    <p:extLst>
      <p:ext uri="{BB962C8B-B14F-4D97-AF65-F5344CB8AC3E}">
        <p14:creationId xmlns:p14="http://schemas.microsoft.com/office/powerpoint/2010/main" val="160705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09600"/>
            <a:ext cx="3886200" cy="523220"/>
          </a:xfrm>
          <a:prstGeom prst="rect">
            <a:avLst/>
          </a:prstGeom>
          <a:noFill/>
          <a:ln>
            <a:solidFill>
              <a:schemeClr val="bg1"/>
            </a:solidFill>
          </a:ln>
        </p:spPr>
        <p:txBody>
          <a:bodyPr wrap="square" rtlCol="0">
            <a:spAutoFit/>
          </a:bodyPr>
          <a:lstStyle/>
          <a:p>
            <a:r>
              <a:rPr lang="en-US" sz="2800" dirty="0" smtClean="0"/>
              <a:t>What is a photogram?</a:t>
            </a:r>
            <a:endParaRPr lang="en-US" sz="2800" dirty="0"/>
          </a:p>
        </p:txBody>
      </p:sp>
      <p:sp>
        <p:nvSpPr>
          <p:cNvPr id="3" name="TextBox 2"/>
          <p:cNvSpPr txBox="1"/>
          <p:nvPr/>
        </p:nvSpPr>
        <p:spPr>
          <a:xfrm>
            <a:off x="838200" y="1295400"/>
            <a:ext cx="7467600" cy="5078313"/>
          </a:xfrm>
          <a:prstGeom prst="rect">
            <a:avLst/>
          </a:prstGeom>
          <a:noFill/>
        </p:spPr>
        <p:txBody>
          <a:bodyPr wrap="square" rtlCol="0">
            <a:spAutoFit/>
          </a:bodyPr>
          <a:lstStyle/>
          <a:p>
            <a:r>
              <a:rPr lang="en-US" dirty="0"/>
              <a:t>A </a:t>
            </a:r>
            <a:r>
              <a:rPr lang="en-US" b="1" dirty="0"/>
              <a:t>photogram</a:t>
            </a:r>
            <a:r>
              <a:rPr lang="en-US" dirty="0"/>
              <a:t> is a photographic image made </a:t>
            </a:r>
            <a:r>
              <a:rPr lang="en-US" u="sng" dirty="0"/>
              <a:t>without a camera</a:t>
            </a:r>
            <a:r>
              <a:rPr lang="en-US" dirty="0"/>
              <a:t> by placing objects directly onto the surface of a light-sensitive material such as photographic paper and then exposing it to light. </a:t>
            </a:r>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The </a:t>
            </a:r>
            <a:r>
              <a:rPr lang="en-US" dirty="0"/>
              <a:t>usual result is a </a:t>
            </a:r>
            <a:r>
              <a:rPr lang="en-US" u="sng" dirty="0"/>
              <a:t>negative shadow image </a:t>
            </a:r>
            <a:r>
              <a:rPr lang="en-US" dirty="0"/>
              <a:t>that shows variations in tone that depends upon the transparency of the objects used. </a:t>
            </a:r>
            <a:endParaRPr lang="en-US" dirty="0" smtClean="0"/>
          </a:p>
          <a:p>
            <a:endParaRPr lang="en-US" dirty="0"/>
          </a:p>
          <a:p>
            <a:r>
              <a:rPr lang="en-US" dirty="0" smtClean="0"/>
              <a:t>Areas </a:t>
            </a:r>
            <a:r>
              <a:rPr lang="en-US" dirty="0"/>
              <a:t>of the paper that have received no light appear white; those exposed through transparent or semi-transparent objects appear grey</a:t>
            </a:r>
            <a:r>
              <a:rPr lang="en-US" dirty="0" smtClean="0"/>
              <a:t>.</a:t>
            </a:r>
            <a:endParaRPr lang="en-US" dirty="0"/>
          </a:p>
        </p:txBody>
      </p:sp>
      <p:pic>
        <p:nvPicPr>
          <p:cNvPr id="4098" name="Picture 2" descr="http://farm4.staticflickr.com/3154/2532823098_ef281c5e2f.jpg"/>
          <p:cNvPicPr>
            <a:picLocks noChangeAspect="1" noChangeArrowheads="1"/>
          </p:cNvPicPr>
          <p:nvPr/>
        </p:nvPicPr>
        <p:blipFill>
          <a:blip r:embed="rId2" cstate="print"/>
          <a:srcRect/>
          <a:stretch>
            <a:fillRect/>
          </a:stretch>
        </p:blipFill>
        <p:spPr bwMode="auto">
          <a:xfrm>
            <a:off x="1143000" y="2438400"/>
            <a:ext cx="3124200" cy="2193188"/>
          </a:xfrm>
          <a:prstGeom prst="rect">
            <a:avLst/>
          </a:prstGeom>
          <a:noFill/>
        </p:spPr>
      </p:pic>
      <p:pic>
        <p:nvPicPr>
          <p:cNvPr id="4100" name="Picture 4" descr="http://1.bp.blogspot.com/-NdaoPrw5Oxw/Tu7ki6AkY3I/AAAAAAAAAS0/tdw_qFBm0xs/s1600/oranges.jpg"/>
          <p:cNvPicPr>
            <a:picLocks noChangeAspect="1" noChangeArrowheads="1"/>
          </p:cNvPicPr>
          <p:nvPr/>
        </p:nvPicPr>
        <p:blipFill>
          <a:blip r:embed="rId3" cstate="print"/>
          <a:srcRect/>
          <a:stretch>
            <a:fillRect/>
          </a:stretch>
        </p:blipFill>
        <p:spPr bwMode="auto">
          <a:xfrm>
            <a:off x="5181600" y="2438400"/>
            <a:ext cx="2828911" cy="226666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2.jpg"/>
          <p:cNvPicPr>
            <a:picLocks noChangeAspect="1"/>
          </p:cNvPicPr>
          <p:nvPr/>
        </p:nvPicPr>
        <p:blipFill>
          <a:blip r:embed="rId2" cstate="print"/>
          <a:stretch>
            <a:fillRect/>
          </a:stretch>
        </p:blipFill>
        <p:spPr>
          <a:xfrm>
            <a:off x="2230003" y="0"/>
            <a:ext cx="4683994" cy="6858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3.jpg"/>
          <p:cNvPicPr>
            <a:picLocks noChangeAspect="1"/>
          </p:cNvPicPr>
          <p:nvPr/>
        </p:nvPicPr>
        <p:blipFill>
          <a:blip r:embed="rId2" cstate="print">
            <a:grayscl/>
          </a:blip>
          <a:stretch>
            <a:fillRect/>
          </a:stretch>
        </p:blipFill>
        <p:spPr>
          <a:xfrm>
            <a:off x="2103703" y="0"/>
            <a:ext cx="4936593"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4.jpg"/>
          <p:cNvPicPr>
            <a:picLocks noChangeAspect="1"/>
          </p:cNvPicPr>
          <p:nvPr/>
        </p:nvPicPr>
        <p:blipFill>
          <a:blip r:embed="rId2" cstate="print">
            <a:grayscl/>
          </a:blip>
          <a:stretch>
            <a:fillRect/>
          </a:stretch>
        </p:blipFill>
        <p:spPr>
          <a:xfrm>
            <a:off x="1879881" y="0"/>
            <a:ext cx="5384238" cy="6858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5.jpg"/>
          <p:cNvPicPr>
            <a:picLocks noChangeAspect="1"/>
          </p:cNvPicPr>
          <p:nvPr/>
        </p:nvPicPr>
        <p:blipFill>
          <a:blip r:embed="rId2" cstate="print"/>
          <a:stretch>
            <a:fillRect/>
          </a:stretch>
        </p:blipFill>
        <p:spPr>
          <a:xfrm>
            <a:off x="365547" y="0"/>
            <a:ext cx="8412906"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6.jpg"/>
          <p:cNvPicPr>
            <a:picLocks noChangeAspect="1"/>
          </p:cNvPicPr>
          <p:nvPr/>
        </p:nvPicPr>
        <p:blipFill>
          <a:blip r:embed="rId2" cstate="print">
            <a:grayscl/>
          </a:blip>
          <a:stretch>
            <a:fillRect/>
          </a:stretch>
        </p:blipFill>
        <p:spPr>
          <a:xfrm>
            <a:off x="1983195" y="0"/>
            <a:ext cx="5177610" cy="6858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7.jpg"/>
          <p:cNvPicPr>
            <a:picLocks noChangeAspect="1"/>
          </p:cNvPicPr>
          <p:nvPr/>
        </p:nvPicPr>
        <p:blipFill>
          <a:blip r:embed="rId2" cstate="print"/>
          <a:stretch>
            <a:fillRect/>
          </a:stretch>
        </p:blipFill>
        <p:spPr>
          <a:xfrm>
            <a:off x="1795875" y="0"/>
            <a:ext cx="5552249"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8.jpg"/>
          <p:cNvPicPr>
            <a:picLocks noChangeAspect="1"/>
          </p:cNvPicPr>
          <p:nvPr/>
        </p:nvPicPr>
        <p:blipFill>
          <a:blip r:embed="rId2" cstate="print"/>
          <a:stretch>
            <a:fillRect/>
          </a:stretch>
        </p:blipFill>
        <p:spPr>
          <a:xfrm>
            <a:off x="1747663" y="0"/>
            <a:ext cx="5648674"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9.jpg"/>
          <p:cNvPicPr>
            <a:picLocks noChangeAspect="1"/>
          </p:cNvPicPr>
          <p:nvPr/>
        </p:nvPicPr>
        <p:blipFill>
          <a:blip r:embed="rId2" cstate="print"/>
          <a:stretch>
            <a:fillRect/>
          </a:stretch>
        </p:blipFill>
        <p:spPr>
          <a:xfrm>
            <a:off x="345186" y="306324"/>
            <a:ext cx="8453628" cy="624535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11.jpg"/>
          <p:cNvPicPr>
            <a:picLocks noChangeAspect="1"/>
          </p:cNvPicPr>
          <p:nvPr/>
        </p:nvPicPr>
        <p:blipFill>
          <a:blip r:embed="rId2" cstate="print"/>
          <a:stretch>
            <a:fillRect/>
          </a:stretch>
        </p:blipFill>
        <p:spPr>
          <a:xfrm>
            <a:off x="393192" y="304038"/>
            <a:ext cx="8357616" cy="624992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12.jpg"/>
          <p:cNvPicPr>
            <a:picLocks noChangeAspect="1"/>
          </p:cNvPicPr>
          <p:nvPr/>
        </p:nvPicPr>
        <p:blipFill>
          <a:blip r:embed="rId2" cstate="print"/>
          <a:stretch>
            <a:fillRect/>
          </a:stretch>
        </p:blipFill>
        <p:spPr>
          <a:xfrm>
            <a:off x="1720449" y="0"/>
            <a:ext cx="5703101"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ohn11photography.files.wordpress.com/2012/09/feather_photogram_by_iheartbrassai.jpg"/>
          <p:cNvPicPr>
            <a:picLocks noChangeAspect="1" noChangeArrowheads="1"/>
          </p:cNvPicPr>
          <p:nvPr/>
        </p:nvPicPr>
        <p:blipFill>
          <a:blip r:embed="rId2" cstate="print"/>
          <a:srcRect/>
          <a:stretch>
            <a:fillRect/>
          </a:stretch>
        </p:blipFill>
        <p:spPr bwMode="auto">
          <a:xfrm rot="5400000">
            <a:off x="718632" y="-947233"/>
            <a:ext cx="7478138" cy="9372601"/>
          </a:xfrm>
          <a:prstGeom prst="rect">
            <a:avLst/>
          </a:prstGeom>
          <a:noFill/>
        </p:spPr>
      </p:pic>
      <p:sp>
        <p:nvSpPr>
          <p:cNvPr id="5" name="Rounded Rectangle 4"/>
          <p:cNvSpPr/>
          <p:nvPr/>
        </p:nvSpPr>
        <p:spPr>
          <a:xfrm>
            <a:off x="1752600" y="1981200"/>
            <a:ext cx="5562600" cy="2514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0" y="1905000"/>
            <a:ext cx="6019800" cy="2590800"/>
          </a:xfrm>
        </p:spPr>
        <p:txBody>
          <a:bodyPr/>
          <a:lstStyle/>
          <a:p>
            <a:r>
              <a:rPr lang="en-US" dirty="0" smtClean="0"/>
              <a:t>Famous Photogram Artists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13.jpg"/>
          <p:cNvPicPr>
            <a:picLocks noChangeAspect="1"/>
          </p:cNvPicPr>
          <p:nvPr/>
        </p:nvPicPr>
        <p:blipFill>
          <a:blip r:embed="rId2" cstate="print"/>
          <a:stretch>
            <a:fillRect/>
          </a:stretch>
        </p:blipFill>
        <p:spPr>
          <a:xfrm>
            <a:off x="1756723" y="0"/>
            <a:ext cx="5630554"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14.jpg"/>
          <p:cNvPicPr>
            <a:picLocks noChangeAspect="1"/>
          </p:cNvPicPr>
          <p:nvPr/>
        </p:nvPicPr>
        <p:blipFill>
          <a:blip r:embed="rId2" cstate="print"/>
          <a:stretch>
            <a:fillRect/>
          </a:stretch>
        </p:blipFill>
        <p:spPr>
          <a:xfrm>
            <a:off x="1939449" y="0"/>
            <a:ext cx="5265102" cy="68580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otogram 15.jpg"/>
          <p:cNvPicPr>
            <a:picLocks noChangeAspect="1"/>
          </p:cNvPicPr>
          <p:nvPr/>
        </p:nvPicPr>
        <p:blipFill>
          <a:blip r:embed="rId2" cstate="print">
            <a:grayscl/>
          </a:blip>
          <a:stretch>
            <a:fillRect/>
          </a:stretch>
        </p:blipFill>
        <p:spPr>
          <a:xfrm>
            <a:off x="473202" y="182880"/>
            <a:ext cx="8197596" cy="64922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5867400"/>
            <a:ext cx="3810851" cy="523220"/>
          </a:xfrm>
          <a:prstGeom prst="rect">
            <a:avLst/>
          </a:prstGeom>
          <a:noFill/>
        </p:spPr>
        <p:txBody>
          <a:bodyPr wrap="none" rtlCol="0">
            <a:spAutoFit/>
          </a:bodyPr>
          <a:lstStyle/>
          <a:p>
            <a:r>
              <a:rPr lang="en-US" sz="2800" dirty="0" smtClean="0"/>
              <a:t>William Henry Fox Talbot</a:t>
            </a:r>
            <a:endParaRPr lang="en-US" sz="2800" dirty="0"/>
          </a:p>
        </p:txBody>
      </p:sp>
      <p:pic>
        <p:nvPicPr>
          <p:cNvPr id="17410" name="Picture 2" descr="http://www.bbc.co.uk/history/historic_figures/images/talbot_william_henry_fox.jpg"/>
          <p:cNvPicPr>
            <a:picLocks noChangeAspect="1" noChangeArrowheads="1"/>
          </p:cNvPicPr>
          <p:nvPr/>
        </p:nvPicPr>
        <p:blipFill>
          <a:blip r:embed="rId2" cstate="print"/>
          <a:srcRect/>
          <a:stretch>
            <a:fillRect/>
          </a:stretch>
        </p:blipFill>
        <p:spPr bwMode="auto">
          <a:xfrm>
            <a:off x="2667000" y="3657600"/>
            <a:ext cx="2311400" cy="1981200"/>
          </a:xfrm>
          <a:prstGeom prst="rect">
            <a:avLst/>
          </a:prstGeom>
          <a:noFill/>
        </p:spPr>
      </p:pic>
      <p:pic>
        <p:nvPicPr>
          <p:cNvPr id="17412" name="Picture 4" descr="http://www.masters-of-photography.com/images/full/talbot/talbot_flowers_leaves_stem.jpg"/>
          <p:cNvPicPr>
            <a:picLocks noChangeAspect="1" noChangeArrowheads="1"/>
          </p:cNvPicPr>
          <p:nvPr/>
        </p:nvPicPr>
        <p:blipFill>
          <a:blip r:embed="rId3" cstate="print"/>
          <a:srcRect/>
          <a:stretch>
            <a:fillRect/>
          </a:stretch>
        </p:blipFill>
        <p:spPr bwMode="auto">
          <a:xfrm>
            <a:off x="5105400" y="304800"/>
            <a:ext cx="3867150" cy="4572000"/>
          </a:xfrm>
          <a:prstGeom prst="rect">
            <a:avLst/>
          </a:prstGeom>
          <a:noFill/>
        </p:spPr>
      </p:pic>
      <p:pic>
        <p:nvPicPr>
          <p:cNvPr id="17414" name="Picture 6" descr="http://test.classconnection.s3.amazonaws.com/190/flashcards/386190/jpg/lace_1845_william_henry_fox_talbot.jpg"/>
          <p:cNvPicPr>
            <a:picLocks noChangeAspect="1" noChangeArrowheads="1"/>
          </p:cNvPicPr>
          <p:nvPr/>
        </p:nvPicPr>
        <p:blipFill>
          <a:blip r:embed="rId4" cstate="print"/>
          <a:srcRect/>
          <a:stretch>
            <a:fillRect/>
          </a:stretch>
        </p:blipFill>
        <p:spPr bwMode="auto">
          <a:xfrm>
            <a:off x="381000" y="381000"/>
            <a:ext cx="3657600" cy="2922870"/>
          </a:xfrm>
          <a:prstGeom prst="rect">
            <a:avLst/>
          </a:prstGeom>
          <a:noFill/>
        </p:spPr>
      </p:pic>
      <p:pic>
        <p:nvPicPr>
          <p:cNvPr id="17416" name="Picture 8" descr="https://encrypted-tbn1.gstatic.com/images?q=tbn:ANd9GcQJrhcXL38GUAhZKFcHgky2zcqhSKCkZDbSV0r3NDyFC2NM5_3kMw"/>
          <p:cNvPicPr>
            <a:picLocks noChangeAspect="1" noChangeArrowheads="1"/>
          </p:cNvPicPr>
          <p:nvPr/>
        </p:nvPicPr>
        <p:blipFill>
          <a:blip r:embed="rId5" cstate="print"/>
          <a:srcRect/>
          <a:stretch>
            <a:fillRect/>
          </a:stretch>
        </p:blipFill>
        <p:spPr bwMode="auto">
          <a:xfrm>
            <a:off x="381000" y="3657600"/>
            <a:ext cx="1943100" cy="23431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2200" y="457200"/>
            <a:ext cx="2420021" cy="523220"/>
          </a:xfrm>
          <a:prstGeom prst="rect">
            <a:avLst/>
          </a:prstGeom>
          <a:noFill/>
        </p:spPr>
        <p:txBody>
          <a:bodyPr wrap="none" rtlCol="0">
            <a:spAutoFit/>
          </a:bodyPr>
          <a:lstStyle/>
          <a:p>
            <a:r>
              <a:rPr lang="en-US" sz="2800" dirty="0" smtClean="0"/>
              <a:t>Christian </a:t>
            </a:r>
            <a:r>
              <a:rPr lang="en-US" sz="2800" dirty="0" err="1" smtClean="0"/>
              <a:t>Schad</a:t>
            </a:r>
            <a:endParaRPr lang="en-US" sz="2800" dirty="0"/>
          </a:p>
        </p:txBody>
      </p:sp>
      <p:sp>
        <p:nvSpPr>
          <p:cNvPr id="3" name="Rectangle 2"/>
          <p:cNvSpPr/>
          <p:nvPr/>
        </p:nvSpPr>
        <p:spPr>
          <a:xfrm>
            <a:off x="5486400" y="1143000"/>
            <a:ext cx="3276600" cy="1200329"/>
          </a:xfrm>
          <a:prstGeom prst="rect">
            <a:avLst/>
          </a:prstGeom>
        </p:spPr>
        <p:txBody>
          <a:bodyPr wrap="square">
            <a:spAutoFit/>
          </a:bodyPr>
          <a:lstStyle/>
          <a:p>
            <a:r>
              <a:rPr lang="en-US" dirty="0" err="1"/>
              <a:t>Schad's</a:t>
            </a:r>
            <a:r>
              <a:rPr lang="en-US" dirty="0"/>
              <a:t> </a:t>
            </a:r>
            <a:r>
              <a:rPr lang="en-US" dirty="0" smtClean="0"/>
              <a:t>imagery was </a:t>
            </a:r>
            <a:r>
              <a:rPr lang="en-US" dirty="0"/>
              <a:t>constructed by taking discarded unimportant objects and arranging them</a:t>
            </a:r>
            <a:r>
              <a:rPr lang="en-US" dirty="0" smtClean="0"/>
              <a:t>.  He called them “</a:t>
            </a:r>
            <a:r>
              <a:rPr lang="en-US" dirty="0" err="1" smtClean="0"/>
              <a:t>Schadographs</a:t>
            </a:r>
            <a:r>
              <a:rPr lang="en-US" dirty="0" smtClean="0"/>
              <a:t>.”</a:t>
            </a:r>
            <a:endParaRPr lang="en-US" dirty="0"/>
          </a:p>
        </p:txBody>
      </p:sp>
      <p:pic>
        <p:nvPicPr>
          <p:cNvPr id="18434" name="Picture 2" descr="© 2006 Christian Schad / Artists Rights Society (ARS), New York/VG Bild-Kunst, Bonn"/>
          <p:cNvPicPr>
            <a:picLocks noChangeAspect="1" noChangeArrowheads="1"/>
          </p:cNvPicPr>
          <p:nvPr/>
        </p:nvPicPr>
        <p:blipFill>
          <a:blip r:embed="rId2" cstate="print"/>
          <a:srcRect/>
          <a:stretch>
            <a:fillRect/>
          </a:stretch>
        </p:blipFill>
        <p:spPr bwMode="auto">
          <a:xfrm>
            <a:off x="533400" y="2971800"/>
            <a:ext cx="4762500" cy="3419475"/>
          </a:xfrm>
          <a:prstGeom prst="rect">
            <a:avLst/>
          </a:prstGeom>
          <a:noFill/>
        </p:spPr>
      </p:pic>
      <p:pic>
        <p:nvPicPr>
          <p:cNvPr id="18436" name="Picture 4" descr="&quot;Schadograph&quot; by Christian Schad - 1918"/>
          <p:cNvPicPr>
            <a:picLocks noChangeAspect="1" noChangeArrowheads="1"/>
          </p:cNvPicPr>
          <p:nvPr/>
        </p:nvPicPr>
        <p:blipFill>
          <a:blip r:embed="rId3" cstate="print"/>
          <a:srcRect/>
          <a:stretch>
            <a:fillRect/>
          </a:stretch>
        </p:blipFill>
        <p:spPr bwMode="auto">
          <a:xfrm>
            <a:off x="5759091" y="2590800"/>
            <a:ext cx="2813409" cy="3790950"/>
          </a:xfrm>
          <a:prstGeom prst="rect">
            <a:avLst/>
          </a:prstGeom>
          <a:noFill/>
        </p:spPr>
      </p:pic>
      <p:pic>
        <p:nvPicPr>
          <p:cNvPr id="18438" name="Picture 6" descr="Schadograph - Christian Schad"/>
          <p:cNvPicPr>
            <a:picLocks noChangeAspect="1" noChangeArrowheads="1"/>
          </p:cNvPicPr>
          <p:nvPr/>
        </p:nvPicPr>
        <p:blipFill>
          <a:blip r:embed="rId4" cstate="print"/>
          <a:srcRect/>
          <a:stretch>
            <a:fillRect/>
          </a:stretch>
        </p:blipFill>
        <p:spPr bwMode="auto">
          <a:xfrm>
            <a:off x="533400" y="457200"/>
            <a:ext cx="2705100" cy="2109979"/>
          </a:xfrm>
          <a:prstGeom prst="rect">
            <a:avLst/>
          </a:prstGeom>
          <a:noFill/>
        </p:spPr>
      </p:pic>
      <p:pic>
        <p:nvPicPr>
          <p:cNvPr id="18440" name="Picture 8" descr="http://raster.art.pl/schad/fot1929.JPG"/>
          <p:cNvPicPr>
            <a:picLocks noChangeAspect="1" noChangeArrowheads="1"/>
          </p:cNvPicPr>
          <p:nvPr/>
        </p:nvPicPr>
        <p:blipFill>
          <a:blip r:embed="rId5" cstate="print"/>
          <a:srcRect/>
          <a:stretch>
            <a:fillRect/>
          </a:stretch>
        </p:blipFill>
        <p:spPr bwMode="auto">
          <a:xfrm>
            <a:off x="3810000" y="381000"/>
            <a:ext cx="1154620" cy="2209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609600"/>
            <a:ext cx="3102196" cy="523220"/>
          </a:xfrm>
          <a:prstGeom prst="rect">
            <a:avLst/>
          </a:prstGeom>
        </p:spPr>
        <p:txBody>
          <a:bodyPr wrap="none">
            <a:spAutoFit/>
          </a:bodyPr>
          <a:lstStyle/>
          <a:p>
            <a:r>
              <a:rPr lang="en-US" sz="2800" dirty="0" err="1"/>
              <a:t>László</a:t>
            </a:r>
            <a:r>
              <a:rPr lang="en-US" sz="2800" dirty="0"/>
              <a:t> Moholy-Nagy</a:t>
            </a:r>
          </a:p>
        </p:txBody>
      </p:sp>
      <p:pic>
        <p:nvPicPr>
          <p:cNvPr id="16386" name="Picture 2" descr="http://www.terminartors.com/files/artists/7/5/2/752/Moholy_Nagy_Laszlo.jpg"/>
          <p:cNvPicPr>
            <a:picLocks noChangeAspect="1" noChangeArrowheads="1"/>
          </p:cNvPicPr>
          <p:nvPr/>
        </p:nvPicPr>
        <p:blipFill>
          <a:blip r:embed="rId2" cstate="print"/>
          <a:srcRect/>
          <a:stretch>
            <a:fillRect/>
          </a:stretch>
        </p:blipFill>
        <p:spPr bwMode="auto">
          <a:xfrm>
            <a:off x="457200" y="457200"/>
            <a:ext cx="3021728" cy="3352800"/>
          </a:xfrm>
          <a:prstGeom prst="rect">
            <a:avLst/>
          </a:prstGeom>
          <a:noFill/>
        </p:spPr>
      </p:pic>
      <p:pic>
        <p:nvPicPr>
          <p:cNvPr id="16388" name="Picture 4" descr="http://www.metmuseum.org/toah/images/h2/h2_1987.1100.158.jpg"/>
          <p:cNvPicPr>
            <a:picLocks noChangeAspect="1" noChangeArrowheads="1"/>
          </p:cNvPicPr>
          <p:nvPr/>
        </p:nvPicPr>
        <p:blipFill>
          <a:blip r:embed="rId3" cstate="print"/>
          <a:srcRect/>
          <a:stretch>
            <a:fillRect/>
          </a:stretch>
        </p:blipFill>
        <p:spPr bwMode="auto">
          <a:xfrm>
            <a:off x="5867400" y="2590800"/>
            <a:ext cx="2857500" cy="3829051"/>
          </a:xfrm>
          <a:prstGeom prst="rect">
            <a:avLst/>
          </a:prstGeom>
          <a:noFill/>
        </p:spPr>
      </p:pic>
      <p:pic>
        <p:nvPicPr>
          <p:cNvPr id="16390" name="Picture 6" descr="Photogram"/>
          <p:cNvPicPr>
            <a:picLocks noChangeAspect="1" noChangeArrowheads="1"/>
          </p:cNvPicPr>
          <p:nvPr/>
        </p:nvPicPr>
        <p:blipFill>
          <a:blip r:embed="rId4" cstate="print"/>
          <a:srcRect/>
          <a:stretch>
            <a:fillRect/>
          </a:stretch>
        </p:blipFill>
        <p:spPr bwMode="auto">
          <a:xfrm>
            <a:off x="3810000" y="2590800"/>
            <a:ext cx="1726898" cy="2404300"/>
          </a:xfrm>
          <a:prstGeom prst="rect">
            <a:avLst/>
          </a:prstGeom>
          <a:noFill/>
        </p:spPr>
      </p:pic>
      <p:pic>
        <p:nvPicPr>
          <p:cNvPr id="16392" name="Picture 8" descr="Photogram"/>
          <p:cNvPicPr>
            <a:picLocks noChangeAspect="1" noChangeArrowheads="1"/>
          </p:cNvPicPr>
          <p:nvPr/>
        </p:nvPicPr>
        <p:blipFill>
          <a:blip r:embed="rId5" cstate="print"/>
          <a:srcRect/>
          <a:stretch>
            <a:fillRect/>
          </a:stretch>
        </p:blipFill>
        <p:spPr bwMode="auto">
          <a:xfrm>
            <a:off x="457200" y="4267200"/>
            <a:ext cx="2667000" cy="2111376"/>
          </a:xfrm>
          <a:prstGeom prst="rect">
            <a:avLst/>
          </a:prstGeom>
          <a:noFill/>
        </p:spPr>
      </p:pic>
      <p:sp>
        <p:nvSpPr>
          <p:cNvPr id="7" name="TextBox 6"/>
          <p:cNvSpPr txBox="1"/>
          <p:nvPr/>
        </p:nvSpPr>
        <p:spPr>
          <a:xfrm>
            <a:off x="3886201" y="1371600"/>
            <a:ext cx="4800600" cy="923330"/>
          </a:xfrm>
          <a:prstGeom prst="rect">
            <a:avLst/>
          </a:prstGeom>
          <a:noFill/>
        </p:spPr>
        <p:txBody>
          <a:bodyPr wrap="square" rtlCol="0">
            <a:spAutoFit/>
          </a:bodyPr>
          <a:lstStyle/>
          <a:p>
            <a:r>
              <a:rPr lang="en-US" dirty="0" smtClean="0"/>
              <a:t>Moholy-Nagy has the largest collection of photograms on record.  There are 430 pieces in his collection.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457200"/>
            <a:ext cx="1905000" cy="523220"/>
          </a:xfrm>
          <a:prstGeom prst="rect">
            <a:avLst/>
          </a:prstGeom>
          <a:noFill/>
        </p:spPr>
        <p:txBody>
          <a:bodyPr wrap="square" rtlCol="0">
            <a:spAutoFit/>
          </a:bodyPr>
          <a:lstStyle/>
          <a:p>
            <a:r>
              <a:rPr lang="en-US" sz="2800" dirty="0" smtClean="0"/>
              <a:t>Man Ray</a:t>
            </a:r>
            <a:endParaRPr lang="en-US" sz="2800" dirty="0"/>
          </a:p>
        </p:txBody>
      </p:sp>
      <p:pic>
        <p:nvPicPr>
          <p:cNvPr id="15362" name="Picture 2" descr="http://aqua-velvet.com/blog/images/2010/06_june/02_rayographs1.jpg"/>
          <p:cNvPicPr>
            <a:picLocks noChangeAspect="1" noChangeArrowheads="1"/>
          </p:cNvPicPr>
          <p:nvPr/>
        </p:nvPicPr>
        <p:blipFill>
          <a:blip r:embed="rId2" cstate="print"/>
          <a:srcRect l="22575" t="9412" r="22399" b="9020"/>
          <a:stretch>
            <a:fillRect/>
          </a:stretch>
        </p:blipFill>
        <p:spPr bwMode="auto">
          <a:xfrm>
            <a:off x="6858000" y="457200"/>
            <a:ext cx="1828800" cy="2438400"/>
          </a:xfrm>
          <a:prstGeom prst="rect">
            <a:avLst/>
          </a:prstGeom>
          <a:noFill/>
        </p:spPr>
      </p:pic>
      <p:pic>
        <p:nvPicPr>
          <p:cNvPr id="15364" name="Picture 4" descr="http://aqua-velvet.com/blog/images/2010/06_june/02_rayographs7.jpg"/>
          <p:cNvPicPr>
            <a:picLocks noChangeAspect="1" noChangeArrowheads="1"/>
          </p:cNvPicPr>
          <p:nvPr/>
        </p:nvPicPr>
        <p:blipFill>
          <a:blip r:embed="rId3" cstate="print"/>
          <a:srcRect l="21164" t="9412" r="20988" b="9020"/>
          <a:stretch>
            <a:fillRect/>
          </a:stretch>
        </p:blipFill>
        <p:spPr bwMode="auto">
          <a:xfrm>
            <a:off x="533400" y="3657600"/>
            <a:ext cx="2209800" cy="2802673"/>
          </a:xfrm>
          <a:prstGeom prst="rect">
            <a:avLst/>
          </a:prstGeom>
          <a:noFill/>
        </p:spPr>
      </p:pic>
      <p:pic>
        <p:nvPicPr>
          <p:cNvPr id="15366" name="Picture 6" descr="http://aqua-velvet.com/blog/images/2010/06_june/02_rayographs4.jpg"/>
          <p:cNvPicPr>
            <a:picLocks noChangeAspect="1" noChangeArrowheads="1"/>
          </p:cNvPicPr>
          <p:nvPr/>
        </p:nvPicPr>
        <p:blipFill>
          <a:blip r:embed="rId4" cstate="print"/>
          <a:srcRect l="22575" t="9412" r="22399" b="9020"/>
          <a:stretch>
            <a:fillRect/>
          </a:stretch>
        </p:blipFill>
        <p:spPr bwMode="auto">
          <a:xfrm>
            <a:off x="3429000" y="3581400"/>
            <a:ext cx="2171700" cy="2895600"/>
          </a:xfrm>
          <a:prstGeom prst="rect">
            <a:avLst/>
          </a:prstGeom>
          <a:noFill/>
        </p:spPr>
      </p:pic>
      <p:pic>
        <p:nvPicPr>
          <p:cNvPr id="15368" name="Picture 8" descr="http://bob520.files.wordpress.com/2010/09/man-ray-3.jpg"/>
          <p:cNvPicPr>
            <a:picLocks noChangeAspect="1" noChangeArrowheads="1"/>
          </p:cNvPicPr>
          <p:nvPr/>
        </p:nvPicPr>
        <p:blipFill>
          <a:blip r:embed="rId5" cstate="print"/>
          <a:srcRect/>
          <a:stretch>
            <a:fillRect/>
          </a:stretch>
        </p:blipFill>
        <p:spPr bwMode="auto">
          <a:xfrm>
            <a:off x="457200" y="457200"/>
            <a:ext cx="3352800" cy="2697956"/>
          </a:xfrm>
          <a:prstGeom prst="rect">
            <a:avLst/>
          </a:prstGeom>
          <a:noFill/>
        </p:spPr>
      </p:pic>
      <p:pic>
        <p:nvPicPr>
          <p:cNvPr id="15370" name="Picture 10" descr="Kiki Drinking"/>
          <p:cNvPicPr>
            <a:picLocks noChangeAspect="1" noChangeArrowheads="1"/>
          </p:cNvPicPr>
          <p:nvPr/>
        </p:nvPicPr>
        <p:blipFill>
          <a:blip r:embed="rId6" cstate="print"/>
          <a:srcRect/>
          <a:stretch>
            <a:fillRect/>
          </a:stretch>
        </p:blipFill>
        <p:spPr bwMode="auto">
          <a:xfrm>
            <a:off x="6286822" y="3276600"/>
            <a:ext cx="2450045" cy="3257551"/>
          </a:xfrm>
          <a:prstGeom prst="rect">
            <a:avLst/>
          </a:prstGeom>
          <a:noFill/>
        </p:spPr>
      </p:pic>
      <p:sp>
        <p:nvSpPr>
          <p:cNvPr id="8" name="TextBox 7"/>
          <p:cNvSpPr txBox="1"/>
          <p:nvPr/>
        </p:nvSpPr>
        <p:spPr>
          <a:xfrm>
            <a:off x="4038600" y="1295400"/>
            <a:ext cx="2667000" cy="646331"/>
          </a:xfrm>
          <a:prstGeom prst="rect">
            <a:avLst/>
          </a:prstGeom>
          <a:noFill/>
        </p:spPr>
        <p:txBody>
          <a:bodyPr wrap="square" rtlCol="0">
            <a:spAutoFit/>
          </a:bodyPr>
          <a:lstStyle/>
          <a:p>
            <a:r>
              <a:rPr lang="en-US" dirty="0" smtClean="0"/>
              <a:t>Man Ray called his photograms “Rayographs”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arm3.static.flickr.com/2590/3890700205_0683d2e526.jpg"/>
          <p:cNvPicPr>
            <a:picLocks noChangeAspect="1" noChangeArrowheads="1"/>
          </p:cNvPicPr>
          <p:nvPr/>
        </p:nvPicPr>
        <p:blipFill>
          <a:blip r:embed="rId2" cstate="print"/>
          <a:srcRect/>
          <a:stretch>
            <a:fillRect/>
          </a:stretch>
        </p:blipFill>
        <p:spPr bwMode="auto">
          <a:xfrm rot="5400000">
            <a:off x="852125" y="-1156925"/>
            <a:ext cx="7467600" cy="9476650"/>
          </a:xfrm>
          <a:prstGeom prst="rect">
            <a:avLst/>
          </a:prstGeom>
          <a:noFill/>
        </p:spPr>
      </p:pic>
      <p:sp>
        <p:nvSpPr>
          <p:cNvPr id="5" name="Rounded Rectangle 4"/>
          <p:cNvSpPr/>
          <p:nvPr/>
        </p:nvSpPr>
        <p:spPr>
          <a:xfrm>
            <a:off x="1752600" y="1981200"/>
            <a:ext cx="5562600" cy="25146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0200" y="1905000"/>
            <a:ext cx="6019800" cy="2590800"/>
          </a:xfrm>
        </p:spPr>
        <p:txBody>
          <a:bodyPr/>
          <a:lstStyle/>
          <a:p>
            <a:r>
              <a:rPr lang="en-US" dirty="0" smtClean="0"/>
              <a:t>The Process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2011128" cy="523220"/>
          </a:xfrm>
          <a:prstGeom prst="rect">
            <a:avLst/>
          </a:prstGeom>
          <a:noFill/>
        </p:spPr>
        <p:txBody>
          <a:bodyPr wrap="none" rtlCol="0">
            <a:spAutoFit/>
          </a:bodyPr>
          <a:lstStyle/>
          <a:p>
            <a:r>
              <a:rPr lang="en-US" sz="2800" dirty="0" smtClean="0"/>
              <a:t>The Process:</a:t>
            </a:r>
            <a:endParaRPr lang="en-US" sz="2800" dirty="0"/>
          </a:p>
        </p:txBody>
      </p:sp>
      <p:sp>
        <p:nvSpPr>
          <p:cNvPr id="3" name="TextBox 2"/>
          <p:cNvSpPr txBox="1"/>
          <p:nvPr/>
        </p:nvSpPr>
        <p:spPr>
          <a:xfrm>
            <a:off x="838200" y="1143000"/>
            <a:ext cx="2067874" cy="369332"/>
          </a:xfrm>
          <a:prstGeom prst="rect">
            <a:avLst/>
          </a:prstGeom>
          <a:noFill/>
        </p:spPr>
        <p:txBody>
          <a:bodyPr wrap="none" rtlCol="0">
            <a:spAutoFit/>
          </a:bodyPr>
          <a:lstStyle/>
          <a:p>
            <a:r>
              <a:rPr lang="en-US" dirty="0" smtClean="0"/>
              <a:t>1. Choose an image </a:t>
            </a:r>
            <a:endParaRPr lang="en-US" dirty="0"/>
          </a:p>
        </p:txBody>
      </p:sp>
      <p:pic>
        <p:nvPicPr>
          <p:cNvPr id="4" name="Picture 3" descr="Photogram2 Step 1.jpg"/>
          <p:cNvPicPr>
            <a:picLocks noChangeAspect="1"/>
          </p:cNvPicPr>
          <p:nvPr/>
        </p:nvPicPr>
        <p:blipFill>
          <a:blip r:embed="rId2" cstate="print"/>
          <a:stretch>
            <a:fillRect/>
          </a:stretch>
        </p:blipFill>
        <p:spPr>
          <a:xfrm>
            <a:off x="914400" y="1676400"/>
            <a:ext cx="2379462" cy="2111226"/>
          </a:xfrm>
          <a:prstGeom prst="rect">
            <a:avLst/>
          </a:prstGeom>
        </p:spPr>
      </p:pic>
      <p:sp>
        <p:nvSpPr>
          <p:cNvPr id="5" name="TextBox 4"/>
          <p:cNvSpPr txBox="1"/>
          <p:nvPr/>
        </p:nvSpPr>
        <p:spPr>
          <a:xfrm>
            <a:off x="4267200" y="1143000"/>
            <a:ext cx="3873561" cy="369332"/>
          </a:xfrm>
          <a:prstGeom prst="rect">
            <a:avLst/>
          </a:prstGeom>
          <a:noFill/>
        </p:spPr>
        <p:txBody>
          <a:bodyPr wrap="none" rtlCol="0">
            <a:spAutoFit/>
          </a:bodyPr>
          <a:lstStyle/>
          <a:p>
            <a:r>
              <a:rPr lang="en-US" dirty="0" smtClean="0"/>
              <a:t>2. Draw your image and create a stencil</a:t>
            </a:r>
            <a:endParaRPr lang="en-US" dirty="0"/>
          </a:p>
        </p:txBody>
      </p:sp>
      <p:pic>
        <p:nvPicPr>
          <p:cNvPr id="6" name="Picture 5" descr="Photogram2 Step 2.jpg"/>
          <p:cNvPicPr>
            <a:picLocks noChangeAspect="1"/>
          </p:cNvPicPr>
          <p:nvPr/>
        </p:nvPicPr>
        <p:blipFill>
          <a:blip r:embed="rId3" cstate="print"/>
          <a:stretch>
            <a:fillRect/>
          </a:stretch>
        </p:blipFill>
        <p:spPr>
          <a:xfrm>
            <a:off x="4800600" y="1600200"/>
            <a:ext cx="2692735" cy="2150834"/>
          </a:xfrm>
          <a:prstGeom prst="rect">
            <a:avLst/>
          </a:prstGeom>
        </p:spPr>
      </p:pic>
      <p:sp>
        <p:nvSpPr>
          <p:cNvPr id="7" name="TextBox 6"/>
          <p:cNvSpPr txBox="1"/>
          <p:nvPr/>
        </p:nvSpPr>
        <p:spPr>
          <a:xfrm>
            <a:off x="1600200" y="3962400"/>
            <a:ext cx="5793702" cy="369332"/>
          </a:xfrm>
          <a:prstGeom prst="rect">
            <a:avLst/>
          </a:prstGeom>
          <a:noFill/>
        </p:spPr>
        <p:txBody>
          <a:bodyPr wrap="none" rtlCol="0">
            <a:spAutoFit/>
          </a:bodyPr>
          <a:lstStyle/>
          <a:p>
            <a:r>
              <a:rPr lang="en-US" dirty="0" smtClean="0"/>
              <a:t>3. Use your stencil to print your photogram in the darkroom</a:t>
            </a:r>
            <a:endParaRPr lang="en-US" dirty="0"/>
          </a:p>
        </p:txBody>
      </p:sp>
      <p:pic>
        <p:nvPicPr>
          <p:cNvPr id="8" name="Picture 7" descr="Photogram2 Step 3.jpg"/>
          <p:cNvPicPr>
            <a:picLocks noChangeAspect="1"/>
          </p:cNvPicPr>
          <p:nvPr/>
        </p:nvPicPr>
        <p:blipFill>
          <a:blip r:embed="rId4" cstate="print"/>
          <a:stretch>
            <a:fillRect/>
          </a:stretch>
        </p:blipFill>
        <p:spPr>
          <a:xfrm>
            <a:off x="2743200" y="4419600"/>
            <a:ext cx="2751934" cy="2209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480</Words>
  <Application>Microsoft Office PowerPoint</Application>
  <PresentationFormat>On-screen Show (4:3)</PresentationFormat>
  <Paragraphs>61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The Photogram</vt:lpstr>
      <vt:lpstr>PowerPoint Presentation</vt:lpstr>
      <vt:lpstr>Famous Photogram Artists</vt:lpstr>
      <vt:lpstr>PowerPoint Presentation</vt:lpstr>
      <vt:lpstr>PowerPoint Presentation</vt:lpstr>
      <vt:lpstr>PowerPoint Presentation</vt:lpstr>
      <vt:lpstr>PowerPoint Presentation</vt:lpstr>
      <vt:lpstr>The Process</vt:lpstr>
      <vt:lpstr>PowerPoint Presentation</vt:lpstr>
      <vt:lpstr>PowerPoint Presentation</vt:lpstr>
      <vt:lpstr>PowerPoint Presentation</vt:lpstr>
      <vt:lpstr>PowerPoint Presentation</vt:lpstr>
      <vt:lpstr>PowerPoint Presentation</vt:lpstr>
      <vt:lpstr>Student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Photogram</dc:title>
  <dc:creator>Justin</dc:creator>
  <cp:lastModifiedBy>Melissa Hurckman</cp:lastModifiedBy>
  <cp:revision>6</cp:revision>
  <dcterms:created xsi:type="dcterms:W3CDTF">2013-11-14T14:24:42Z</dcterms:created>
  <dcterms:modified xsi:type="dcterms:W3CDTF">2015-02-19T17:04:58Z</dcterms:modified>
</cp:coreProperties>
</file>